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270" r:id="rId5"/>
    <p:sldId id="271" r:id="rId6"/>
    <p:sldId id="258" r:id="rId7"/>
    <p:sldId id="268" r:id="rId8"/>
    <p:sldId id="259" r:id="rId9"/>
    <p:sldId id="272" r:id="rId10"/>
    <p:sldId id="261" r:id="rId11"/>
    <p:sldId id="265" r:id="rId12"/>
    <p:sldId id="273" r:id="rId13"/>
    <p:sldId id="262" r:id="rId14"/>
    <p:sldId id="274" r:id="rId15"/>
    <p:sldId id="263" r:id="rId16"/>
    <p:sldId id="269" r:id="rId17"/>
    <p:sldId id="264"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348DE-4CD5-44C9-8292-C76DC5298E1B}" type="datetimeFigureOut">
              <a:rPr lang="en-US" smtClean="0"/>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412674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84947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66568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0445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622135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2348DE-4CD5-44C9-8292-C76DC5298E1B}" type="datetimeFigureOut">
              <a:rPr lang="en-US" smtClean="0"/>
              <a:t>10/9/2021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149656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2348DE-4CD5-44C9-8292-C76DC5298E1B}" type="datetimeFigureOut">
              <a:rPr lang="en-US" smtClean="0"/>
              <a:t>10/9/2021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829124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348DE-4CD5-44C9-8292-C76DC5298E1B}" type="datetimeFigureOut">
              <a:rPr lang="en-US" smtClean="0"/>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1190612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348DE-4CD5-44C9-8292-C76DC5298E1B}" type="datetimeFigureOut">
              <a:rPr lang="en-US" smtClean="0"/>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1288058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348DE-4CD5-44C9-8292-C76DC5298E1B}" type="datetimeFigureOut">
              <a:rPr lang="en-US" smtClean="0"/>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15300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2348DE-4CD5-44C9-8292-C76DC5298E1B}" type="datetimeFigureOut">
              <a:rPr lang="en-US" smtClean="0"/>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41002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63746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348DE-4CD5-44C9-8292-C76DC5298E1B}" type="datetimeFigureOut">
              <a:rPr lang="en-US" smtClean="0"/>
              <a:t>10/9/2021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570463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2348DE-4CD5-44C9-8292-C76DC5298E1B}" type="datetimeFigureOut">
              <a:rPr lang="en-US" smtClean="0"/>
              <a:t>10/9/2021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17467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348DE-4CD5-44C9-8292-C76DC5298E1B}" type="datetimeFigureOut">
              <a:rPr lang="en-US" smtClean="0"/>
              <a:t>10/9/2021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251051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175432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348DE-4CD5-44C9-8292-C76DC5298E1B}" type="datetimeFigureOut">
              <a:rPr lang="en-US" smtClean="0"/>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EBD76-DBD4-43A1-B769-BF9E3445D019}" type="slidenum">
              <a:rPr lang="en-US" smtClean="0"/>
              <a:t>‹#›</a:t>
            </a:fld>
            <a:endParaRPr lang="en-US"/>
          </a:p>
        </p:txBody>
      </p:sp>
    </p:spTree>
    <p:extLst>
      <p:ext uri="{BB962C8B-B14F-4D97-AF65-F5344CB8AC3E}">
        <p14:creationId xmlns:p14="http://schemas.microsoft.com/office/powerpoint/2010/main" val="428414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22348DE-4CD5-44C9-8292-C76DC5298E1B}" type="datetimeFigureOut">
              <a:rPr lang="en-US" smtClean="0"/>
              <a:t>10/9/2021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44EBD76-DBD4-43A1-B769-BF9E3445D019}" type="slidenum">
              <a:rPr lang="en-US" smtClean="0"/>
              <a:t>‹#›</a:t>
            </a:fld>
            <a:endParaRPr lang="en-US"/>
          </a:p>
        </p:txBody>
      </p:sp>
    </p:spTree>
    <p:extLst>
      <p:ext uri="{BB962C8B-B14F-4D97-AF65-F5344CB8AC3E}">
        <p14:creationId xmlns:p14="http://schemas.microsoft.com/office/powerpoint/2010/main" val="182565456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540B-18F8-4A56-A973-D3F506832391}"/>
              </a:ext>
            </a:extLst>
          </p:cNvPr>
          <p:cNvSpPr>
            <a:spLocks noGrp="1"/>
          </p:cNvSpPr>
          <p:nvPr>
            <p:ph type="ctrTitle"/>
          </p:nvPr>
        </p:nvSpPr>
        <p:spPr>
          <a:xfrm>
            <a:off x="1524000" y="467833"/>
            <a:ext cx="9144000" cy="1684352"/>
          </a:xfrm>
        </p:spPr>
        <p:txBody>
          <a:bodyPr>
            <a:normAutofit fontScale="90000"/>
          </a:bodyPr>
          <a:lstStyle/>
          <a:p>
            <a:r>
              <a:rPr lang="en-US" sz="5400" b="1" dirty="0">
                <a:solidFill>
                  <a:schemeClr val="tx1">
                    <a:lumMod val="95000"/>
                    <a:lumOff val="5000"/>
                  </a:schemeClr>
                </a:solidFill>
                <a:latin typeface="Times New Roman" panose="02020603050405020304" pitchFamily="18" charset="0"/>
                <a:cs typeface="Times New Roman" panose="02020603050405020304" pitchFamily="18" charset="0"/>
              </a:rPr>
              <a:t>BLOOD BANK IMPLEMENTATION SYSTEM</a:t>
            </a:r>
          </a:p>
        </p:txBody>
      </p:sp>
      <p:sp>
        <p:nvSpPr>
          <p:cNvPr id="3" name="Subtitle 2">
            <a:extLst>
              <a:ext uri="{FF2B5EF4-FFF2-40B4-BE49-F238E27FC236}">
                <a16:creationId xmlns:a16="http://schemas.microsoft.com/office/drawing/2014/main" id="{D6A52952-93E3-4D4F-A0A0-4B1193372E48}"/>
              </a:ext>
            </a:extLst>
          </p:cNvPr>
          <p:cNvSpPr>
            <a:spLocks noGrp="1"/>
          </p:cNvSpPr>
          <p:nvPr>
            <p:ph type="subTitle" idx="1"/>
          </p:nvPr>
        </p:nvSpPr>
        <p:spPr>
          <a:xfrm>
            <a:off x="8028878" y="3602037"/>
            <a:ext cx="3947532" cy="2133599"/>
          </a:xfrm>
        </p:spPr>
        <p:txBody>
          <a:bodyPr>
            <a:normAutofit/>
          </a:bodyPr>
          <a:lstStyle/>
          <a:p>
            <a:pPr algn="r"/>
            <a:r>
              <a:rPr lang="en-US" sz="2000" b="1" u="sng" dirty="0">
                <a:solidFill>
                  <a:srgbClr val="C00000"/>
                </a:solidFill>
                <a:latin typeface="Times New Roman" panose="02020603050405020304" pitchFamily="18" charset="0"/>
                <a:cs typeface="Times New Roman" panose="02020603050405020304" pitchFamily="18" charset="0"/>
              </a:rPr>
              <a:t>Group No:1  </a:t>
            </a:r>
            <a:endParaRPr lang="en-US" b="1" u="sng" dirty="0">
              <a:solidFill>
                <a:srgbClr val="C00000"/>
              </a:solidFill>
              <a:latin typeface="Times New Roman" panose="02020603050405020304" pitchFamily="18" charset="0"/>
              <a:cs typeface="Times New Roman" panose="02020603050405020304" pitchFamily="18" charset="0"/>
            </a:endParaRPr>
          </a:p>
          <a:p>
            <a:pPr algn="r"/>
            <a:r>
              <a:rPr lang="en-US" sz="1800" dirty="0">
                <a:latin typeface="Times New Roman" panose="02020603050405020304" pitchFamily="18" charset="0"/>
                <a:cs typeface="Times New Roman" panose="02020603050405020304" pitchFamily="18" charset="0"/>
              </a:rPr>
              <a:t>Ashwini Gujar - </a:t>
            </a:r>
            <a:r>
              <a:rPr lang="en-US" sz="1600" b="0" i="0" dirty="0">
                <a:effectLst/>
                <a:latin typeface="docs-Calibri"/>
              </a:rPr>
              <a:t>EBEON0721406651</a:t>
            </a:r>
            <a:r>
              <a:rPr lang="en-US" sz="1800" dirty="0">
                <a:latin typeface="Times New Roman" panose="02020603050405020304" pitchFamily="18" charset="0"/>
                <a:cs typeface="Times New Roman" panose="02020603050405020304" pitchFamily="18" charset="0"/>
              </a:rPr>
              <a:t>  </a:t>
            </a:r>
          </a:p>
          <a:p>
            <a:pPr algn="r"/>
            <a:r>
              <a:rPr lang="en-US" sz="1800" dirty="0">
                <a:latin typeface="Times New Roman" panose="02020603050405020304" pitchFamily="18" charset="0"/>
                <a:cs typeface="Times New Roman" panose="02020603050405020304" pitchFamily="18" charset="0"/>
              </a:rPr>
              <a:t>Chaitali Chaudhari - </a:t>
            </a:r>
            <a:r>
              <a:rPr lang="en-US" sz="1600" b="0" i="0" dirty="0">
                <a:effectLst/>
                <a:latin typeface="docs-Calibri"/>
              </a:rPr>
              <a:t>EBEON0721405408</a:t>
            </a:r>
            <a:endParaRPr lang="en-US" sz="1800" dirty="0">
              <a:latin typeface="Times New Roman" panose="02020603050405020304" pitchFamily="18" charset="0"/>
              <a:cs typeface="Times New Roman" panose="02020603050405020304" pitchFamily="18" charset="0"/>
            </a:endParaRPr>
          </a:p>
          <a:p>
            <a:pPr algn="r"/>
            <a:r>
              <a:rPr lang="en-US" sz="1800" dirty="0">
                <a:latin typeface="Times New Roman" panose="02020603050405020304" pitchFamily="18" charset="0"/>
                <a:cs typeface="Times New Roman" panose="02020603050405020304" pitchFamily="18" charset="0"/>
              </a:rPr>
              <a:t>Pramila Gaikwad - </a:t>
            </a:r>
            <a:r>
              <a:rPr lang="en-US" sz="1600" b="0" i="0" dirty="0">
                <a:effectLst/>
                <a:latin typeface="docs-Calibri"/>
              </a:rPr>
              <a:t>EBEON0721410236</a:t>
            </a:r>
            <a:endParaRPr lang="en-US" sz="1800" dirty="0">
              <a:latin typeface="Times New Roman" panose="02020603050405020304" pitchFamily="18" charset="0"/>
              <a:cs typeface="Times New Roman" panose="02020603050405020304" pitchFamily="18" charset="0"/>
            </a:endParaRPr>
          </a:p>
          <a:p>
            <a:pPr algn="r"/>
            <a:r>
              <a:rPr lang="en-US" sz="1800" dirty="0">
                <a:latin typeface="Times New Roman" panose="02020603050405020304" pitchFamily="18" charset="0"/>
                <a:cs typeface="Times New Roman" panose="02020603050405020304" pitchFamily="18" charset="0"/>
              </a:rPr>
              <a:t>Sneha Surendran - </a:t>
            </a:r>
            <a:r>
              <a:rPr lang="en-US" sz="1600" b="0" i="0" dirty="0">
                <a:effectLst/>
                <a:latin typeface="docs-Calibri"/>
              </a:rPr>
              <a:t>EBEON0721407301</a:t>
            </a:r>
            <a:endParaRPr lang="en-US" sz="1800"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9" name="Picture 8">
            <a:extLst>
              <a:ext uri="{FF2B5EF4-FFF2-40B4-BE49-F238E27FC236}">
                <a16:creationId xmlns:a16="http://schemas.microsoft.com/office/drawing/2014/main" id="{C0397B63-A091-498A-A276-35A602007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196" y="2828260"/>
            <a:ext cx="6080526" cy="3561907"/>
          </a:xfrm>
          <a:prstGeom prst="rect">
            <a:avLst/>
          </a:prstGeom>
          <a:ln>
            <a:noFill/>
          </a:ln>
          <a:effectLst>
            <a:softEdge rad="635000"/>
          </a:effectLst>
        </p:spPr>
      </p:pic>
    </p:spTree>
    <p:extLst>
      <p:ext uri="{BB962C8B-B14F-4D97-AF65-F5344CB8AC3E}">
        <p14:creationId xmlns:p14="http://schemas.microsoft.com/office/powerpoint/2010/main" val="421520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FC4A-E9DC-4419-8317-C21EF3230DA7}"/>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Guidelines</a:t>
            </a:r>
          </a:p>
        </p:txBody>
      </p:sp>
      <p:sp>
        <p:nvSpPr>
          <p:cNvPr id="3" name="Content Placeholder 2">
            <a:extLst>
              <a:ext uri="{FF2B5EF4-FFF2-40B4-BE49-F238E27FC236}">
                <a16:creationId xmlns:a16="http://schemas.microsoft.com/office/drawing/2014/main" id="{F06AB149-A95C-49BE-95C9-AE734142275B}"/>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Done by  </a:t>
            </a:r>
            <a:r>
              <a:rPr lang="en-US" sz="2400" b="1" dirty="0">
                <a:solidFill>
                  <a:srgbClr val="C00000"/>
                </a:solidFill>
                <a:latin typeface="Times New Roman" panose="02020603050405020304" pitchFamily="18" charset="0"/>
                <a:cs typeface="Times New Roman" panose="02020603050405020304" pitchFamily="18" charset="0"/>
              </a:rPr>
              <a:t>Pramila Gaikwad</a:t>
            </a:r>
            <a:r>
              <a:rPr lang="en-US" sz="2400" dirty="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Guidelines are given just to provide an awareness to the donors about the Do’s and Don’ts of blood donation .</a:t>
            </a:r>
          </a:p>
          <a:p>
            <a:pPr marL="36900" indent="0">
              <a:lnSpc>
                <a:spcPct val="150000"/>
              </a:lnSpc>
              <a:buNone/>
            </a:pPr>
            <a:r>
              <a:rPr lang="en-US" sz="2400" b="1" u="sng" dirty="0">
                <a:solidFill>
                  <a:srgbClr val="C00000"/>
                </a:solidFill>
                <a:latin typeface="Times New Roman" panose="02020603050405020304" pitchFamily="18" charset="0"/>
                <a:cs typeface="Times New Roman" panose="02020603050405020304" pitchFamily="18" charset="0"/>
              </a:rPr>
              <a:t>Do’s</a:t>
            </a:r>
          </a:p>
          <a:p>
            <a:pPr>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The donor must be fit and healthy.</a:t>
            </a:r>
          </a:p>
          <a:p>
            <a:pPr>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 </a:t>
            </a:r>
            <a:r>
              <a:rPr lang="en-US" sz="2400" dirty="0">
                <a:solidFill>
                  <a:srgbClr val="D4D4D4"/>
                </a:solidFill>
                <a:effectLst/>
                <a:latin typeface="Times New Roman" panose="02020603050405020304" pitchFamily="18" charset="0"/>
                <a:cs typeface="Times New Roman" panose="02020603050405020304" pitchFamily="18" charset="0"/>
              </a:rPr>
              <a:t>S</a:t>
            </a:r>
            <a:r>
              <a:rPr lang="en-US" sz="2400" b="0" dirty="0">
                <a:solidFill>
                  <a:srgbClr val="D4D4D4"/>
                </a:solidFill>
                <a:effectLst/>
                <a:latin typeface="Times New Roman" panose="02020603050405020304" pitchFamily="18" charset="0"/>
                <a:cs typeface="Times New Roman" panose="02020603050405020304" pitchFamily="18" charset="0"/>
              </a:rPr>
              <a:t>hould not be suffering from transmittable diseases.</a:t>
            </a:r>
          </a:p>
          <a:p>
            <a:pPr>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The donor must be 18-65 years of age and should be minimum 50kg weight.</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DA3726-8BB7-44A6-ABF9-FE5C72864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237" y="3033493"/>
            <a:ext cx="2509284" cy="1456661"/>
          </a:xfrm>
          <a:prstGeom prst="rect">
            <a:avLst/>
          </a:prstGeom>
          <a:effectLst>
            <a:softEdge rad="635000"/>
          </a:effectLst>
        </p:spPr>
      </p:pic>
    </p:spTree>
    <p:extLst>
      <p:ext uri="{BB962C8B-B14F-4D97-AF65-F5344CB8AC3E}">
        <p14:creationId xmlns:p14="http://schemas.microsoft.com/office/powerpoint/2010/main" val="185224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ADD15-B903-400E-A486-76859E488CED}"/>
              </a:ext>
            </a:extLst>
          </p:cNvPr>
          <p:cNvSpPr>
            <a:spLocks noGrp="1"/>
          </p:cNvSpPr>
          <p:nvPr>
            <p:ph idx="1"/>
          </p:nvPr>
        </p:nvSpPr>
        <p:spPr>
          <a:xfrm>
            <a:off x="637348" y="860580"/>
            <a:ext cx="10353762" cy="4058751"/>
          </a:xfrm>
        </p:spPr>
        <p:txBody>
          <a:bodyPr/>
          <a:lstStyle/>
          <a:p>
            <a:pPr marL="36900" indent="0">
              <a:lnSpc>
                <a:spcPct val="150000"/>
              </a:lnSpc>
              <a:buNone/>
            </a:pPr>
            <a:r>
              <a:rPr lang="en-US" sz="2400" b="1" u="sng" dirty="0">
                <a:solidFill>
                  <a:srgbClr val="C00000"/>
                </a:solidFill>
                <a:latin typeface="Times New Roman" panose="02020603050405020304" pitchFamily="18" charset="0"/>
                <a:cs typeface="Times New Roman" panose="02020603050405020304" pitchFamily="18" charset="0"/>
              </a:rPr>
              <a:t>Don’ts</a:t>
            </a:r>
          </a:p>
          <a:p>
            <a:pPr>
              <a:lnSpc>
                <a:spcPct val="150000"/>
              </a:lnSpc>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A person who has been tested HIV positive.</a:t>
            </a:r>
          </a:p>
          <a:p>
            <a:pPr>
              <a:lnSpc>
                <a:spcPct val="150000"/>
              </a:lnSpc>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Women who are pregnant or breastfeeding</a:t>
            </a:r>
          </a:p>
          <a:p>
            <a:pPr>
              <a:lnSpc>
                <a:spcPct val="150000"/>
              </a:lnSpc>
              <a:buFont typeface="Wingdings" panose="05000000000000000000" pitchFamily="2" charset="2"/>
              <a:buChar char="q"/>
            </a:pPr>
            <a:r>
              <a:rPr lang="en-US" sz="2400" b="0" dirty="0">
                <a:solidFill>
                  <a:srgbClr val="D4D4D4"/>
                </a:solidFill>
                <a:effectLst/>
                <a:latin typeface="Times New Roman" panose="02020603050405020304" pitchFamily="18" charset="0"/>
                <a:cs typeface="Times New Roman" panose="02020603050405020304" pitchFamily="18" charset="0"/>
              </a:rPr>
              <a:t>Individuals who have had fits, tuberculosis, allergic disorders in the past.</a:t>
            </a:r>
          </a:p>
          <a:p>
            <a:pPr>
              <a:lnSpc>
                <a:spcPct val="150000"/>
              </a:lnSpc>
              <a:buFont typeface="Wingdings" panose="05000000000000000000" pitchFamily="2" charset="2"/>
              <a:buChar char="q"/>
            </a:pPr>
            <a:endParaRPr lang="en-US" sz="2400" b="0" dirty="0">
              <a:solidFill>
                <a:srgbClr val="D4D4D4"/>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b="1" u="sng" dirty="0">
              <a:solidFill>
                <a:srgbClr val="C00000"/>
              </a:solidFill>
            </a:endParaRPr>
          </a:p>
        </p:txBody>
      </p:sp>
      <p:pic>
        <p:nvPicPr>
          <p:cNvPr id="9" name="Picture 8">
            <a:extLst>
              <a:ext uri="{FF2B5EF4-FFF2-40B4-BE49-F238E27FC236}">
                <a16:creationId xmlns:a16="http://schemas.microsoft.com/office/drawing/2014/main" id="{CE68DEFA-896C-4192-B664-99ED919D3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223" y="860581"/>
            <a:ext cx="2536530" cy="1701866"/>
          </a:xfrm>
          <a:prstGeom prst="rect">
            <a:avLst/>
          </a:prstGeom>
          <a:effectLst>
            <a:softEdge rad="635000"/>
          </a:effectLst>
        </p:spPr>
      </p:pic>
    </p:spTree>
    <p:extLst>
      <p:ext uri="{BB962C8B-B14F-4D97-AF65-F5344CB8AC3E}">
        <p14:creationId xmlns:p14="http://schemas.microsoft.com/office/powerpoint/2010/main" val="145615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BF1954-B826-45A7-8447-53D0B8C0C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29" y="161898"/>
            <a:ext cx="10742341" cy="4716966"/>
          </a:xfrm>
          <a:prstGeom prst="rect">
            <a:avLst/>
          </a:prstGeom>
        </p:spPr>
      </p:pic>
      <p:pic>
        <p:nvPicPr>
          <p:cNvPr id="9" name="Picture 8">
            <a:extLst>
              <a:ext uri="{FF2B5EF4-FFF2-40B4-BE49-F238E27FC236}">
                <a16:creationId xmlns:a16="http://schemas.microsoft.com/office/drawing/2014/main" id="{7CDB37ED-8790-4ABD-9218-C12B5CD11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29" y="4780331"/>
            <a:ext cx="10742341" cy="2161098"/>
          </a:xfrm>
          <a:prstGeom prst="rect">
            <a:avLst/>
          </a:prstGeom>
        </p:spPr>
      </p:pic>
    </p:spTree>
    <p:extLst>
      <p:ext uri="{BB962C8B-B14F-4D97-AF65-F5344CB8AC3E}">
        <p14:creationId xmlns:p14="http://schemas.microsoft.com/office/powerpoint/2010/main" val="179008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E1F-F897-4C8B-986B-23A981F5FFFC}"/>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Login</a:t>
            </a:r>
          </a:p>
        </p:txBody>
      </p:sp>
      <p:sp>
        <p:nvSpPr>
          <p:cNvPr id="3" name="Content Placeholder 2">
            <a:extLst>
              <a:ext uri="{FF2B5EF4-FFF2-40B4-BE49-F238E27FC236}">
                <a16:creationId xmlns:a16="http://schemas.microsoft.com/office/drawing/2014/main" id="{92751D22-E625-4750-AE2B-BD3E879EA67E}"/>
              </a:ext>
            </a:extLst>
          </p:cNvPr>
          <p:cNvSpPr>
            <a:spLocks noGrp="1"/>
          </p:cNvSpPr>
          <p:nvPr>
            <p:ph idx="1"/>
          </p:nvPr>
        </p:nvSpPr>
        <p:spPr/>
        <p:txBody>
          <a:bodyPr>
            <a:normAutofit/>
          </a:bodyPr>
          <a:lstStyle/>
          <a:p>
            <a:pPr>
              <a:lnSpc>
                <a:spcPct val="150000"/>
              </a:lnSpc>
              <a:buFont typeface="Wingdings" panose="05000000000000000000" pitchFamily="2" charset="2"/>
              <a:buChar char="q"/>
            </a:pPr>
            <a:r>
              <a:rPr lang="en-US" sz="2400" dirty="0">
                <a:solidFill>
                  <a:schemeClr val="tx1"/>
                </a:solidFill>
                <a:effectLst/>
                <a:latin typeface="Times New Roman" panose="02020603050405020304" pitchFamily="18" charset="0"/>
                <a:cs typeface="Times New Roman" panose="02020603050405020304" pitchFamily="18" charset="0"/>
              </a:rPr>
              <a:t>Done by  </a:t>
            </a:r>
            <a:r>
              <a:rPr lang="en-US" sz="2400" b="1" dirty="0">
                <a:solidFill>
                  <a:srgbClr val="C00000"/>
                </a:solidFill>
                <a:latin typeface="Times New Roman" panose="02020603050405020304" pitchFamily="18" charset="0"/>
                <a:cs typeface="Times New Roman" panose="02020603050405020304" pitchFamily="18" charset="0"/>
              </a:rPr>
              <a:t>Ashwini Gujar.</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Once an account is created by a user then he/she  can login through the admin page for further procedures.</a:t>
            </a:r>
          </a:p>
        </p:txBody>
      </p:sp>
    </p:spTree>
    <p:extLst>
      <p:ext uri="{BB962C8B-B14F-4D97-AF65-F5344CB8AC3E}">
        <p14:creationId xmlns:p14="http://schemas.microsoft.com/office/powerpoint/2010/main" val="12699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6BF7C2-83A7-414C-A13A-86B237935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414" y="632363"/>
            <a:ext cx="9422781" cy="5816297"/>
          </a:xfrm>
          <a:prstGeom prst="rect">
            <a:avLst/>
          </a:prstGeom>
        </p:spPr>
      </p:pic>
    </p:spTree>
    <p:extLst>
      <p:ext uri="{BB962C8B-B14F-4D97-AF65-F5344CB8AC3E}">
        <p14:creationId xmlns:p14="http://schemas.microsoft.com/office/powerpoint/2010/main" val="399568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A6FA-EA3D-4054-BCB2-6F697CAD8F71}"/>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Volunteer</a:t>
            </a:r>
          </a:p>
        </p:txBody>
      </p:sp>
      <p:sp>
        <p:nvSpPr>
          <p:cNvPr id="3" name="Content Placeholder 2">
            <a:extLst>
              <a:ext uri="{FF2B5EF4-FFF2-40B4-BE49-F238E27FC236}">
                <a16:creationId xmlns:a16="http://schemas.microsoft.com/office/drawing/2014/main" id="{CBD00873-0A40-4B50-A48C-A4605F874280}"/>
              </a:ext>
            </a:extLst>
          </p:cNvPr>
          <p:cNvSpPr>
            <a:spLocks noGrp="1"/>
          </p:cNvSpPr>
          <p:nvPr>
            <p:ph idx="1"/>
          </p:nvPr>
        </p:nvSpPr>
        <p:spPr/>
        <p:txBody>
          <a:bodyPr>
            <a:normAutofit/>
          </a:bodyPr>
          <a:lstStyle/>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Done by </a:t>
            </a:r>
            <a:r>
              <a:rPr lang="en-US" sz="2400" b="1" dirty="0">
                <a:solidFill>
                  <a:srgbClr val="C00000"/>
                </a:solidFill>
                <a:latin typeface="Times New Roman" panose="02020603050405020304" pitchFamily="18" charset="0"/>
                <a:cs typeface="Times New Roman" panose="02020603050405020304" pitchFamily="18" charset="0"/>
              </a:rPr>
              <a:t>Sneha Surendran</a:t>
            </a:r>
            <a:r>
              <a:rPr lang="en-US" sz="2400" dirty="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Those person who are willing do volunteer the campaign can register through the volunteer page provided by us so if required they will be contacted in their registered phone number or Mail id.</a:t>
            </a:r>
          </a:p>
          <a:p>
            <a:pPr>
              <a:lnSpc>
                <a:spcPct val="150000"/>
              </a:lnSpc>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8824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F62DC8-9E0F-4DFD-8FD6-B56A644BC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70" y="501542"/>
            <a:ext cx="9991060" cy="5854915"/>
          </a:xfrm>
          <a:prstGeom prst="rect">
            <a:avLst/>
          </a:prstGeom>
        </p:spPr>
      </p:pic>
    </p:spTree>
    <p:extLst>
      <p:ext uri="{BB962C8B-B14F-4D97-AF65-F5344CB8AC3E}">
        <p14:creationId xmlns:p14="http://schemas.microsoft.com/office/powerpoint/2010/main" val="3943892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CCA3EC-B679-4BD5-9A31-6CAA4FCDFE59}"/>
              </a:ext>
            </a:extLst>
          </p:cNvPr>
          <p:cNvSpPr>
            <a:spLocks noGrp="1"/>
          </p:cNvSpPr>
          <p:nvPr>
            <p:ph type="title"/>
          </p:nvPr>
        </p:nvSpPr>
        <p:spPr/>
        <p:txBody>
          <a:bodyPr>
            <a:normAutofit/>
          </a:bodyPr>
          <a:lstStyle/>
          <a:p>
            <a:pPr>
              <a:lnSpc>
                <a:spcPct val="150000"/>
              </a:lnSpc>
            </a:pPr>
            <a:r>
              <a:rPr lang="en-US" sz="4000" b="1" i="1" dirty="0">
                <a:solidFill>
                  <a:srgbClr val="C00000"/>
                </a:solidFill>
                <a:effectLst/>
                <a:latin typeface="Times New Roman" panose="02020603050405020304" pitchFamily="18" charset="0"/>
                <a:cs typeface="Times New Roman" panose="02020603050405020304" pitchFamily="18" charset="0"/>
              </a:rPr>
              <a:t>“Blood Donation will cost you nothing, but it will save a life!”</a:t>
            </a:r>
            <a:endParaRPr lang="en-US" sz="4000" b="1" i="1" dirty="0">
              <a:solidFill>
                <a:srgbClr val="C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DC915EE-A90D-4708-955D-7CE398AFC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748" y="3179134"/>
            <a:ext cx="5911703" cy="3264196"/>
          </a:xfrm>
          <a:prstGeom prst="rect">
            <a:avLst/>
          </a:prstGeom>
          <a:ln>
            <a:solidFill>
              <a:srgbClr val="C00000"/>
            </a:solidFill>
          </a:ln>
          <a:effectLst>
            <a:softEdge rad="635000"/>
          </a:effectLst>
        </p:spPr>
      </p:pic>
    </p:spTree>
    <p:extLst>
      <p:ext uri="{BB962C8B-B14F-4D97-AF65-F5344CB8AC3E}">
        <p14:creationId xmlns:p14="http://schemas.microsoft.com/office/powerpoint/2010/main" val="292959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E017-8C3C-474F-BE7E-71921502D185}"/>
              </a:ext>
            </a:extLst>
          </p:cNvPr>
          <p:cNvSpPr>
            <a:spLocks noGrp="1"/>
          </p:cNvSpPr>
          <p:nvPr>
            <p:ph type="title"/>
          </p:nvPr>
        </p:nvSpPr>
        <p:spPr>
          <a:xfrm>
            <a:off x="701144" y="2583921"/>
            <a:ext cx="10353762" cy="3534344"/>
          </a:xfrm>
        </p:spPr>
        <p:txBody>
          <a:bodyPr>
            <a:normAutofit/>
          </a:bodyPr>
          <a:lstStyle/>
          <a:p>
            <a:r>
              <a:rPr lang="en-US" sz="9600" dirty="0">
                <a:solidFill>
                  <a:srgbClr val="C00000"/>
                </a:solidFill>
                <a:latin typeface="Times New Roman" panose="02020603050405020304" pitchFamily="18" charset="0"/>
                <a:cs typeface="Times New Roman" panose="02020603050405020304" pitchFamily="18" charset="0"/>
              </a:rPr>
              <a:t>THANK YOU…</a:t>
            </a:r>
          </a:p>
        </p:txBody>
      </p:sp>
      <p:pic>
        <p:nvPicPr>
          <p:cNvPr id="5" name="Picture 4">
            <a:extLst>
              <a:ext uri="{FF2B5EF4-FFF2-40B4-BE49-F238E27FC236}">
                <a16:creationId xmlns:a16="http://schemas.microsoft.com/office/drawing/2014/main" id="{13AEFB17-98B4-43AA-A8F0-1F66068FE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530" y="483781"/>
            <a:ext cx="7219507" cy="3534344"/>
          </a:xfrm>
          <a:prstGeom prst="rect">
            <a:avLst/>
          </a:prstGeom>
          <a:effectLst>
            <a:softEdge rad="635000"/>
          </a:effectLst>
        </p:spPr>
      </p:pic>
    </p:spTree>
    <p:extLst>
      <p:ext uri="{BB962C8B-B14F-4D97-AF65-F5344CB8AC3E}">
        <p14:creationId xmlns:p14="http://schemas.microsoft.com/office/powerpoint/2010/main" val="340926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D5C6-4540-4143-B204-619886D86699}"/>
              </a:ext>
            </a:extLst>
          </p:cNvPr>
          <p:cNvSpPr>
            <a:spLocks noGrp="1"/>
          </p:cNvSpPr>
          <p:nvPr>
            <p:ph type="title"/>
          </p:nvPr>
        </p:nvSpPr>
        <p:spPr/>
        <p:txBody>
          <a:bodyPr>
            <a:normAutofit fontScale="90000"/>
          </a:bodyPr>
          <a:lstStyle/>
          <a:p>
            <a:pPr algn="l"/>
            <a:br>
              <a:rPr lang="en-US" sz="4400" b="1" dirty="0">
                <a:solidFill>
                  <a:srgbClr val="C00000"/>
                </a:solidFill>
                <a:latin typeface="Times New Roman" panose="02020603050405020304" pitchFamily="18" charset="0"/>
                <a:cs typeface="Times New Roman" panose="02020603050405020304" pitchFamily="18" charset="0"/>
              </a:rPr>
            </a:br>
            <a:r>
              <a:rPr lang="en-US" sz="4400" b="1" dirty="0">
                <a:solidFill>
                  <a:srgbClr val="C00000"/>
                </a:solidFill>
                <a:latin typeface="Times New Roman" panose="02020603050405020304" pitchFamily="18" charset="0"/>
                <a:cs typeface="Times New Roman" panose="02020603050405020304" pitchFamily="18" charset="0"/>
              </a:rPr>
              <a:t>Contents:-</a:t>
            </a:r>
            <a:br>
              <a:rPr lang="en-US" sz="4000" b="1" u="sng" dirty="0">
                <a:latin typeface="Times New Roman" panose="02020603050405020304" pitchFamily="18" charset="0"/>
                <a:cs typeface="Times New Roman" panose="02020603050405020304" pitchFamily="18" charset="0"/>
              </a:rPr>
            </a:b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123695-EB98-48C5-90AB-850CB6220CEF}"/>
              </a:ext>
            </a:extLst>
          </p:cNvPr>
          <p:cNvSpPr>
            <a:spLocks noGrp="1"/>
          </p:cNvSpPr>
          <p:nvPr>
            <p:ph idx="1"/>
          </p:nvPr>
        </p:nvSpPr>
        <p:spPr/>
        <p:txBody>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Home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Donor</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Recipient</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Volunteer</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Guidelines</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Login</a:t>
            </a:r>
          </a:p>
          <a:p>
            <a:endParaRPr lang="en-US" dirty="0"/>
          </a:p>
        </p:txBody>
      </p:sp>
      <p:pic>
        <p:nvPicPr>
          <p:cNvPr id="7" name="Picture 6">
            <a:extLst>
              <a:ext uri="{FF2B5EF4-FFF2-40B4-BE49-F238E27FC236}">
                <a16:creationId xmlns:a16="http://schemas.microsoft.com/office/drawing/2014/main" id="{55E3E2BA-A2DC-429B-BA32-5F3F37165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324" y="313224"/>
            <a:ext cx="5480419" cy="5598478"/>
          </a:xfrm>
          <a:prstGeom prst="rect">
            <a:avLst/>
          </a:prstGeom>
          <a:effectLst>
            <a:softEdge rad="635000"/>
          </a:effectLst>
        </p:spPr>
      </p:pic>
    </p:spTree>
    <p:extLst>
      <p:ext uri="{BB962C8B-B14F-4D97-AF65-F5344CB8AC3E}">
        <p14:creationId xmlns:p14="http://schemas.microsoft.com/office/powerpoint/2010/main" val="382960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D180-932B-4CD1-B030-0A18BEA2669E}"/>
              </a:ext>
            </a:extLst>
          </p:cNvPr>
          <p:cNvSpPr>
            <a:spLocks noGrp="1"/>
          </p:cNvSpPr>
          <p:nvPr>
            <p:ph type="title"/>
          </p:nvPr>
        </p:nvSpPr>
        <p:spPr/>
        <p:txBody>
          <a:bodyPr/>
          <a:lstStyle/>
          <a:p>
            <a:pPr algn="l"/>
            <a:r>
              <a:rPr lang="en-US" dirty="0">
                <a:solidFill>
                  <a:srgbClr val="C00000"/>
                </a:solidFill>
                <a:latin typeface="Times New Roman" panose="02020603050405020304" pitchFamily="18" charset="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03DFCBDD-67A9-404D-873D-4457A74F8AD1}"/>
              </a:ext>
            </a:extLst>
          </p:cNvPr>
          <p:cNvSpPr>
            <a:spLocks noGrp="1"/>
          </p:cNvSpPr>
          <p:nvPr>
            <p:ph idx="1"/>
          </p:nvPr>
        </p:nvSpPr>
        <p:spPr/>
        <p:txBody>
          <a:bodyPr>
            <a:normAutofit/>
          </a:bodyPr>
          <a:lstStyle/>
          <a:p>
            <a:pPr>
              <a:lnSpc>
                <a:spcPct val="150000"/>
              </a:lnSpc>
              <a:buFont typeface="Wingdings" panose="05000000000000000000" pitchFamily="2" charset="2"/>
              <a:buChar char="q"/>
            </a:pPr>
            <a:r>
              <a:rPr lang="en-US" sz="2400" b="0" i="0" dirty="0">
                <a:solidFill>
                  <a:schemeClr val="tx1"/>
                </a:solidFill>
                <a:effectLst/>
                <a:latin typeface="Times New Roman" panose="02020603050405020304" pitchFamily="18" charset="0"/>
                <a:cs typeface="Times New Roman" panose="02020603050405020304" pitchFamily="18" charset="0"/>
              </a:rPr>
              <a:t>The basic building aim is to provide blood donation service to the Country</a:t>
            </a:r>
            <a:r>
              <a:rPr lang="en-US" sz="2800" b="0" i="0" dirty="0">
                <a:solidFill>
                  <a:schemeClr val="tx1"/>
                </a:solidFill>
                <a:effectLst/>
                <a:latin typeface="Times New Roman" panose="02020603050405020304" pitchFamily="18" charset="0"/>
                <a:cs typeface="Times New Roman" panose="02020603050405020304" pitchFamily="18" charset="0"/>
              </a:rPr>
              <a:t>.</a:t>
            </a:r>
          </a:p>
          <a:p>
            <a:pPr algn="l">
              <a:lnSpc>
                <a:spcPct val="150000"/>
              </a:lnSpc>
              <a:buFont typeface="Wingdings" panose="05000000000000000000" pitchFamily="2" charset="2"/>
              <a:buChar char="q"/>
            </a:pPr>
            <a:r>
              <a:rPr lang="en-US" sz="2400" b="0" i="0" dirty="0">
                <a:solidFill>
                  <a:schemeClr val="tx1"/>
                </a:solidFill>
                <a:effectLst/>
                <a:latin typeface="Times New Roman" panose="02020603050405020304" pitchFamily="18" charset="0"/>
                <a:cs typeface="Times New Roman" panose="02020603050405020304" pitchFamily="18" charset="0"/>
              </a:rPr>
              <a:t>This project aims at maintaining all the information pertaining to blood donors, different blood groups available in blood bank.</a:t>
            </a:r>
          </a:p>
          <a:p>
            <a:pPr marL="36900" indent="0">
              <a:buNone/>
            </a:pPr>
            <a:br>
              <a:rPr lang="en-US" sz="2400" dirty="0"/>
            </a:b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12D6DC-FAA3-4CAB-89B4-6EDB0C2CF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065" y="3429000"/>
            <a:ext cx="4422479" cy="1910316"/>
          </a:xfrm>
          <a:prstGeom prst="rect">
            <a:avLst/>
          </a:prstGeom>
          <a:effectLst>
            <a:softEdge rad="635000"/>
          </a:effectLst>
        </p:spPr>
      </p:pic>
    </p:spTree>
    <p:extLst>
      <p:ext uri="{BB962C8B-B14F-4D97-AF65-F5344CB8AC3E}">
        <p14:creationId xmlns:p14="http://schemas.microsoft.com/office/powerpoint/2010/main" val="297940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BE4C-F809-4931-AAE5-E83799F4A29A}"/>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Home</a:t>
            </a:r>
          </a:p>
        </p:txBody>
      </p:sp>
      <p:sp>
        <p:nvSpPr>
          <p:cNvPr id="3" name="Content Placeholder 2">
            <a:extLst>
              <a:ext uri="{FF2B5EF4-FFF2-40B4-BE49-F238E27FC236}">
                <a16:creationId xmlns:a16="http://schemas.microsoft.com/office/drawing/2014/main" id="{51D698D1-744A-443D-A9B1-44FB993FC77D}"/>
              </a:ext>
            </a:extLst>
          </p:cNvPr>
          <p:cNvSpPr>
            <a:spLocks noGrp="1"/>
          </p:cNvSpPr>
          <p:nvPr>
            <p:ph idx="1"/>
          </p:nvPr>
        </p:nvSpPr>
        <p:spPr/>
        <p:txBody>
          <a:bodyPr>
            <a:normAutofit/>
          </a:bodyPr>
          <a:lstStyle/>
          <a:p>
            <a:pPr>
              <a:lnSpc>
                <a:spcPct val="150000"/>
              </a:lnSpc>
              <a:buFont typeface="Wingdings" panose="05000000000000000000" pitchFamily="2" charset="2"/>
              <a:buChar char="q"/>
            </a:pPr>
            <a:r>
              <a:rPr lang="en-US" sz="2400" dirty="0">
                <a:solidFill>
                  <a:schemeClr val="tx1"/>
                </a:solidFill>
                <a:effectLst/>
                <a:latin typeface="Times New Roman" panose="02020603050405020304" pitchFamily="18" charset="0"/>
                <a:cs typeface="Times New Roman" panose="02020603050405020304" pitchFamily="18" charset="0"/>
              </a:rPr>
              <a:t>Home Page done by  </a:t>
            </a:r>
            <a:r>
              <a:rPr lang="en-US" sz="2400" b="1" dirty="0">
                <a:solidFill>
                  <a:srgbClr val="C00000"/>
                </a:solidFill>
                <a:latin typeface="Times New Roman" panose="02020603050405020304" pitchFamily="18" charset="0"/>
                <a:cs typeface="Times New Roman" panose="02020603050405020304" pitchFamily="18" charset="0"/>
              </a:rPr>
              <a:t>Ashwini Gujar.</a:t>
            </a:r>
            <a:endParaRPr lang="en-US" sz="2400" b="1" i="0" dirty="0">
              <a:solidFill>
                <a:srgbClr val="C00000"/>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sz="2400" i="0" dirty="0">
                <a:solidFill>
                  <a:schemeClr val="tx1"/>
                </a:solidFill>
                <a:effectLst/>
                <a:latin typeface="Times New Roman" panose="02020603050405020304" pitchFamily="18" charset="0"/>
                <a:cs typeface="Times New Roman" panose="02020603050405020304" pitchFamily="18" charset="0"/>
              </a:rPr>
              <a:t>A Home </a:t>
            </a:r>
            <a:r>
              <a:rPr lang="en-US" sz="2400" dirty="0">
                <a:solidFill>
                  <a:schemeClr val="tx1"/>
                </a:solidFill>
                <a:effectLst/>
                <a:latin typeface="Times New Roman" panose="02020603050405020304" pitchFamily="18" charset="0"/>
                <a:cs typeface="Times New Roman" panose="02020603050405020304" pitchFamily="18" charset="0"/>
              </a:rPr>
              <a:t>P</a:t>
            </a:r>
            <a:r>
              <a:rPr lang="en-US" sz="2400" i="0" dirty="0">
                <a:solidFill>
                  <a:schemeClr val="tx1"/>
                </a:solidFill>
                <a:effectLst/>
                <a:latin typeface="Times New Roman" panose="02020603050405020304" pitchFamily="18" charset="0"/>
                <a:cs typeface="Times New Roman" panose="02020603050405020304" pitchFamily="18" charset="0"/>
              </a:rPr>
              <a:t>age is the main </a:t>
            </a:r>
            <a:r>
              <a:rPr lang="en-US" sz="2400" i="0" strike="noStrike" dirty="0">
                <a:solidFill>
                  <a:schemeClr val="tx1"/>
                </a:solidFill>
                <a:effectLst/>
                <a:latin typeface="Times New Roman" panose="02020603050405020304" pitchFamily="18" charset="0"/>
                <a:cs typeface="Times New Roman" panose="02020603050405020304" pitchFamily="18" charset="0"/>
              </a:rPr>
              <a:t>web page </a:t>
            </a:r>
            <a:r>
              <a:rPr lang="en-US" sz="2400" i="0" dirty="0">
                <a:solidFill>
                  <a:schemeClr val="tx1"/>
                </a:solidFill>
                <a:effectLst/>
                <a:latin typeface="Times New Roman" panose="02020603050405020304" pitchFamily="18" charset="0"/>
                <a:cs typeface="Times New Roman" panose="02020603050405020304" pitchFamily="18" charset="0"/>
              </a:rPr>
              <a:t>of a </a:t>
            </a:r>
            <a:r>
              <a:rPr lang="en-US" sz="2400" i="0" strike="noStrike" dirty="0">
                <a:solidFill>
                  <a:schemeClr val="tx1"/>
                </a:solidFill>
                <a:effectLst/>
                <a:latin typeface="Times New Roman" panose="02020603050405020304" pitchFamily="18" charset="0"/>
                <a:cs typeface="Times New Roman" panose="02020603050405020304" pitchFamily="18" charset="0"/>
              </a:rPr>
              <a:t>website.</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973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98CCD-83CE-4D24-BBCB-778B615D7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93" y="981731"/>
            <a:ext cx="10573214" cy="5095684"/>
          </a:xfrm>
          <a:prstGeom prst="rect">
            <a:avLst/>
          </a:prstGeom>
        </p:spPr>
      </p:pic>
    </p:spTree>
    <p:extLst>
      <p:ext uri="{BB962C8B-B14F-4D97-AF65-F5344CB8AC3E}">
        <p14:creationId xmlns:p14="http://schemas.microsoft.com/office/powerpoint/2010/main" val="271791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C1B9-CD5D-4830-9BFC-ACE1A02CAD0C}"/>
              </a:ext>
            </a:extLst>
          </p:cNvPr>
          <p:cNvSpPr>
            <a:spLocks noGrp="1"/>
          </p:cNvSpPr>
          <p:nvPr>
            <p:ph type="title"/>
          </p:nvPr>
        </p:nvSpPr>
        <p:spPr/>
        <p:txBody>
          <a:bodyPr/>
          <a:lstStyle/>
          <a:p>
            <a:pPr algn="l"/>
            <a:r>
              <a:rPr lang="en-US" dirty="0">
                <a:solidFill>
                  <a:srgbClr val="C00000"/>
                </a:solidFill>
                <a:latin typeface="Times New Roman" panose="02020603050405020304" pitchFamily="18" charset="0"/>
                <a:cs typeface="Times New Roman" panose="02020603050405020304" pitchFamily="18" charset="0"/>
              </a:rPr>
              <a:t>Donor</a:t>
            </a:r>
          </a:p>
        </p:txBody>
      </p:sp>
      <p:sp>
        <p:nvSpPr>
          <p:cNvPr id="3" name="Content Placeholder 2">
            <a:extLst>
              <a:ext uri="{FF2B5EF4-FFF2-40B4-BE49-F238E27FC236}">
                <a16:creationId xmlns:a16="http://schemas.microsoft.com/office/drawing/2014/main" id="{5A123535-FAC1-4552-8150-0B3CA952C071}"/>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q"/>
            </a:pPr>
            <a:r>
              <a:rPr lang="en-US" sz="2400" dirty="0">
                <a:solidFill>
                  <a:schemeClr val="tx1"/>
                </a:solidFill>
                <a:effectLst/>
                <a:latin typeface="Times New Roman" panose="02020603050405020304" pitchFamily="18" charset="0"/>
                <a:cs typeface="Times New Roman" panose="02020603050405020304" pitchFamily="18" charset="0"/>
              </a:rPr>
              <a:t>Done by </a:t>
            </a:r>
            <a:r>
              <a:rPr lang="en-US" sz="2400" b="1" dirty="0">
                <a:solidFill>
                  <a:srgbClr val="C00000"/>
                </a:solidFill>
                <a:effectLst/>
                <a:latin typeface="Times New Roman" panose="02020603050405020304" pitchFamily="18" charset="0"/>
                <a:cs typeface="Times New Roman" panose="02020603050405020304" pitchFamily="18" charset="0"/>
              </a:rPr>
              <a:t>Sneha Surendran.</a:t>
            </a:r>
            <a:endParaRPr lang="en-US" sz="2400" b="1" i="0" dirty="0">
              <a:solidFill>
                <a:srgbClr val="C00000"/>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sz="2400" b="0" i="0" dirty="0">
                <a:solidFill>
                  <a:schemeClr val="tx1"/>
                </a:solidFill>
                <a:effectLst/>
                <a:latin typeface="Times New Roman" panose="02020603050405020304" pitchFamily="18" charset="0"/>
                <a:cs typeface="Times New Roman" panose="02020603050405020304" pitchFamily="18" charset="0"/>
              </a:rPr>
              <a:t>The number of persons who are in need of blood are increasing in large number day by day.</a:t>
            </a:r>
          </a:p>
          <a:p>
            <a:pPr>
              <a:lnSpc>
                <a:spcPct val="150000"/>
              </a:lnSpc>
              <a:buFont typeface="Wingdings" panose="05000000000000000000" pitchFamily="2" charset="2"/>
              <a:buChar char="q"/>
            </a:pPr>
            <a:r>
              <a:rPr lang="en-US" sz="2400" b="0" i="0" dirty="0">
                <a:solidFill>
                  <a:schemeClr val="tx1"/>
                </a:solidFill>
                <a:effectLst/>
                <a:latin typeface="Times New Roman" panose="02020603050405020304" pitchFamily="18" charset="0"/>
                <a:cs typeface="Times New Roman" panose="02020603050405020304" pitchFamily="18" charset="0"/>
              </a:rPr>
              <a:t>In order to help people who are in need of blood, our project can be used effectively for getting the details of blood donors having the same blood group .</a:t>
            </a:r>
          </a:p>
          <a:p>
            <a:pPr>
              <a:lnSpc>
                <a:spcPct val="150000"/>
              </a:lnSpc>
              <a:buFont typeface="Wingdings" panose="05000000000000000000" pitchFamily="2" charset="2"/>
              <a:buChar char="q"/>
            </a:pPr>
            <a:r>
              <a:rPr lang="en-US" sz="2400" b="0" i="0" dirty="0">
                <a:solidFill>
                  <a:schemeClr val="tx1"/>
                </a:solidFill>
                <a:effectLst/>
                <a:latin typeface="Times New Roman" panose="02020603050405020304" pitchFamily="18" charset="0"/>
                <a:cs typeface="Times New Roman" panose="02020603050405020304" pitchFamily="18" charset="0"/>
              </a:rPr>
              <a:t> People who are having the thought of donating blood gets registered</a:t>
            </a:r>
            <a:r>
              <a:rPr lang="en-US" sz="2400" dirty="0">
                <a:solidFill>
                  <a:schemeClr val="tx1"/>
                </a:solidFill>
                <a:effectLst/>
                <a:latin typeface="Times New Roman" panose="02020603050405020304" pitchFamily="18" charset="0"/>
                <a:cs typeface="Times New Roman" panose="02020603050405020304" pitchFamily="18" charset="0"/>
              </a:rPr>
              <a:t> </a:t>
            </a:r>
            <a:r>
              <a:rPr lang="en-US" sz="2400" b="0" i="0" dirty="0">
                <a:solidFill>
                  <a:schemeClr val="tx1"/>
                </a:solidFill>
                <a:effectLst/>
                <a:latin typeface="Times New Roman" panose="02020603050405020304" pitchFamily="18" charset="0"/>
                <a:cs typeface="Times New Roman" panose="02020603050405020304" pitchFamily="18" charset="0"/>
              </a:rPr>
              <a:t>giving </a:t>
            </a:r>
            <a:r>
              <a:rPr lang="en-US" sz="2400" dirty="0">
                <a:solidFill>
                  <a:schemeClr val="tx1"/>
                </a:solidFill>
                <a:effectLst/>
                <a:latin typeface="Times New Roman" panose="02020603050405020304" pitchFamily="18" charset="0"/>
                <a:cs typeface="Times New Roman" panose="02020603050405020304" pitchFamily="18" charset="0"/>
              </a:rPr>
              <a:t>their</a:t>
            </a:r>
            <a:r>
              <a:rPr lang="en-US" sz="2400" b="0" i="0" dirty="0">
                <a:solidFill>
                  <a:schemeClr val="tx1"/>
                </a:solidFill>
                <a:effectLst/>
                <a:latin typeface="Times New Roman" panose="02020603050405020304" pitchFamily="18" charset="0"/>
                <a:cs typeface="Times New Roman" panose="02020603050405020304" pitchFamily="18" charset="0"/>
              </a:rPr>
              <a:t> total details.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80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43055E-464A-447C-A874-079DD5152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96" y="629395"/>
            <a:ext cx="10225669" cy="5799931"/>
          </a:xfrm>
          <a:prstGeom prst="rect">
            <a:avLst/>
          </a:prstGeom>
        </p:spPr>
      </p:pic>
    </p:spTree>
    <p:extLst>
      <p:ext uri="{BB962C8B-B14F-4D97-AF65-F5344CB8AC3E}">
        <p14:creationId xmlns:p14="http://schemas.microsoft.com/office/powerpoint/2010/main" val="236430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FE3F-4770-40C8-8F37-49F8E6BC52A2}"/>
              </a:ext>
            </a:extLst>
          </p:cNvPr>
          <p:cNvSpPr>
            <a:spLocks noGrp="1"/>
          </p:cNvSpPr>
          <p:nvPr>
            <p:ph type="title"/>
          </p:nvPr>
        </p:nvSpPr>
        <p:spPr/>
        <p:txBody>
          <a:bodyPr/>
          <a:lstStyle/>
          <a:p>
            <a:pPr algn="l"/>
            <a:r>
              <a:rPr lang="en-US" dirty="0">
                <a:solidFill>
                  <a:srgbClr val="C00000"/>
                </a:solidFill>
                <a:latin typeface="Times New Roman" panose="02020603050405020304" pitchFamily="18" charset="0"/>
                <a:cs typeface="Times New Roman" panose="02020603050405020304" pitchFamily="18" charset="0"/>
              </a:rPr>
              <a:t>Recipient</a:t>
            </a:r>
          </a:p>
        </p:txBody>
      </p:sp>
      <p:sp>
        <p:nvSpPr>
          <p:cNvPr id="3" name="Content Placeholder 2">
            <a:extLst>
              <a:ext uri="{FF2B5EF4-FFF2-40B4-BE49-F238E27FC236}">
                <a16:creationId xmlns:a16="http://schemas.microsoft.com/office/drawing/2014/main" id="{D5227EDA-8DCF-4E64-94B7-57E6C5B0297F}"/>
              </a:ext>
            </a:extLst>
          </p:cNvPr>
          <p:cNvSpPr>
            <a:spLocks noGrp="1"/>
          </p:cNvSpPr>
          <p:nvPr>
            <p:ph idx="1"/>
          </p:nvPr>
        </p:nvSpPr>
        <p:spPr/>
        <p:txBody>
          <a:bodyPr/>
          <a:lstStyle/>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Done by  </a:t>
            </a:r>
            <a:r>
              <a:rPr lang="en-US" sz="2400" b="1" dirty="0">
                <a:solidFill>
                  <a:srgbClr val="C00000"/>
                </a:solidFill>
                <a:latin typeface="Times New Roman" panose="02020603050405020304" pitchFamily="18" charset="0"/>
                <a:cs typeface="Times New Roman" panose="02020603050405020304" pitchFamily="18" charset="0"/>
              </a:rPr>
              <a:t>Chaitali Chaudhari.</a:t>
            </a: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 recipient is a person who requires blood.</a:t>
            </a:r>
          </a:p>
          <a:p>
            <a:pPr>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our project a person can register his details and can search the availability of the blood group he/she required.</a:t>
            </a:r>
          </a:p>
          <a:p>
            <a:pPr marL="36900" indent="0">
              <a:lnSpc>
                <a:spcPct val="150000"/>
              </a:lnSpc>
              <a:buNone/>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7413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C6A97F-2902-4437-B0B6-9779AD16B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63" y="636959"/>
            <a:ext cx="10318596" cy="5862862"/>
          </a:xfrm>
          <a:prstGeom prst="rect">
            <a:avLst/>
          </a:prstGeom>
        </p:spPr>
      </p:pic>
    </p:spTree>
    <p:extLst>
      <p:ext uri="{BB962C8B-B14F-4D97-AF65-F5344CB8AC3E}">
        <p14:creationId xmlns:p14="http://schemas.microsoft.com/office/powerpoint/2010/main" val="1005880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1734</TotalTime>
  <Words>378</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Calisto MT</vt:lpstr>
      <vt:lpstr>docs-Calibri</vt:lpstr>
      <vt:lpstr>Times New Roman</vt:lpstr>
      <vt:lpstr>Wingdings</vt:lpstr>
      <vt:lpstr>Wingdings 2</vt:lpstr>
      <vt:lpstr>Slate</vt:lpstr>
      <vt:lpstr>BLOOD BANK IMPLEMENTATION SYSTEM</vt:lpstr>
      <vt:lpstr> Contents:- </vt:lpstr>
      <vt:lpstr>Introduction</vt:lpstr>
      <vt:lpstr>Home</vt:lpstr>
      <vt:lpstr>PowerPoint Presentation</vt:lpstr>
      <vt:lpstr>Donor</vt:lpstr>
      <vt:lpstr>PowerPoint Presentation</vt:lpstr>
      <vt:lpstr>Recipient</vt:lpstr>
      <vt:lpstr>PowerPoint Presentation</vt:lpstr>
      <vt:lpstr>Guidelines</vt:lpstr>
      <vt:lpstr>PowerPoint Presentation</vt:lpstr>
      <vt:lpstr>PowerPoint Presentation</vt:lpstr>
      <vt:lpstr>Login</vt:lpstr>
      <vt:lpstr>PowerPoint Presentation</vt:lpstr>
      <vt:lpstr>Volunteer</vt:lpstr>
      <vt:lpstr>PowerPoint Presentation</vt:lpstr>
      <vt:lpstr>“Blood Donation will cost you nothing, but it will save a life!”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IMPLEMENTATION SYSTEM</dc:title>
  <dc:creator>Sneha Surendran</dc:creator>
  <cp:lastModifiedBy>Sneha Surendran</cp:lastModifiedBy>
  <cp:revision>17</cp:revision>
  <dcterms:created xsi:type="dcterms:W3CDTF">2021-09-12T06:04:37Z</dcterms:created>
  <dcterms:modified xsi:type="dcterms:W3CDTF">2021-10-09T05:23:47Z</dcterms:modified>
</cp:coreProperties>
</file>